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734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4630400" cy="8229600"/>
  <p:notesSz cx="8229600" cy="14630400"/>
  <p:embeddedFontLst>
    <p:embeddedFont>
      <p:font typeface="Calibri" panose="020F0502020204030204" pitchFamily="34" charset="0"/>
      <p:regular r:id="rId12"/>
      <p:bold r:id="rId13"/>
    </p:embeddedFont>
    <p:embeddedFont>
      <p:font typeface="Century Gothic" panose="020B0502020202020204" pitchFamily="34" charset="0"/>
      <p:regular r:id="rId14"/>
      <p:bold r:id="rId15"/>
      <p:italic r:id="rId16"/>
      <p:boldItalic r:id="rId17"/>
    </p:embeddedFont>
    <p:embeddedFont>
      <p:font typeface="Consolas" panose="020B0609020204030204" pitchFamily="49" charset="0"/>
      <p:regular r:id="rId18"/>
      <p:bold r:id="rId19"/>
      <p:italic r:id="rId20"/>
      <p:boldItalic r:id="rId21"/>
    </p:embeddedFont>
    <p:embeddedFont>
      <p:font typeface="Nunito Semi Bold" panose="020B0604020202020204" charset="0"/>
      <p:regular r:id="rId22"/>
    </p:embeddedFont>
    <p:embeddedFont>
      <p:font typeface="PT Sans" panose="020B0503020203020204" pitchFamily="34" charset="0"/>
      <p:regular r:id="rId23"/>
      <p:bold r:id="rId24"/>
      <p:italic r:id="rId25"/>
      <p:boldItalic r:id="rId26"/>
    </p:embeddedFont>
    <p:embeddedFont>
      <p:font typeface="Wingdings 3" panose="05040102010807070707" pitchFamily="18" charset="2"/>
      <p:regular r:id="rId2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52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8864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07056" y="3017521"/>
            <a:ext cx="10698479" cy="2715337"/>
          </a:xfrm>
        </p:spPr>
        <p:txBody>
          <a:bodyPr anchor="b">
            <a:normAutofit/>
          </a:bodyPr>
          <a:lstStyle>
            <a:lvl1pPr>
              <a:defRPr sz="6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07056" y="5732855"/>
            <a:ext cx="10698479" cy="1351540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5188573"/>
            <a:ext cx="2093582" cy="934307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8175" y="5435449"/>
            <a:ext cx="935720" cy="43815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64215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7055" y="731520"/>
            <a:ext cx="10698479" cy="3740448"/>
          </a:xfrm>
        </p:spPr>
        <p:txBody>
          <a:bodyPr anchor="ctr">
            <a:normAutofit/>
          </a:bodyPr>
          <a:lstStyle>
            <a:lvl1pPr algn="l">
              <a:defRPr sz="576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07055" y="5224855"/>
            <a:ext cx="10698479" cy="1867037"/>
          </a:xfrm>
        </p:spPr>
        <p:txBody>
          <a:bodyPr anchor="ctr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026" y="381381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8175" y="3892967"/>
            <a:ext cx="935720" cy="438150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79357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9939" y="731520"/>
            <a:ext cx="10072711" cy="3474720"/>
          </a:xfrm>
        </p:spPr>
        <p:txBody>
          <a:bodyPr anchor="ctr">
            <a:normAutofit/>
          </a:bodyPr>
          <a:lstStyle>
            <a:lvl1pPr algn="l">
              <a:defRPr sz="576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930014" y="4206240"/>
            <a:ext cx="9043865" cy="4572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92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07055" y="5224855"/>
            <a:ext cx="10698479" cy="1867037"/>
          </a:xfrm>
        </p:spPr>
        <p:txBody>
          <a:bodyPr anchor="ctr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5026" y="381381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8175" y="3892967"/>
            <a:ext cx="935720" cy="438150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961182" y="777606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337822" y="3486367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496476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7056" y="2926081"/>
            <a:ext cx="10698480" cy="3269814"/>
          </a:xfrm>
        </p:spPr>
        <p:txBody>
          <a:bodyPr anchor="b">
            <a:normAutofit/>
          </a:bodyPr>
          <a:lstStyle>
            <a:lvl1pPr algn="l">
              <a:defRPr sz="576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7056" y="6217920"/>
            <a:ext cx="10698480" cy="87554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026" y="589407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38175" y="5979705"/>
            <a:ext cx="935720" cy="438150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83714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19939" y="731520"/>
            <a:ext cx="10072711" cy="3474720"/>
          </a:xfrm>
        </p:spPr>
        <p:txBody>
          <a:bodyPr anchor="ctr">
            <a:normAutofit/>
          </a:bodyPr>
          <a:lstStyle>
            <a:lvl1pPr algn="l">
              <a:defRPr sz="576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107054" y="5212080"/>
            <a:ext cx="10698480" cy="100584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80">
                <a:solidFill>
                  <a:schemeClr val="accent1"/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7056" y="6217920"/>
            <a:ext cx="10698480" cy="87554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5026" y="589407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38175" y="5979705"/>
            <a:ext cx="935720" cy="438150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961182" y="777606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337822" y="3486367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615072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7055" y="752888"/>
            <a:ext cx="10698479" cy="3456024"/>
          </a:xfrm>
        </p:spPr>
        <p:txBody>
          <a:bodyPr anchor="ctr">
            <a:normAutofit/>
          </a:bodyPr>
          <a:lstStyle>
            <a:lvl1pPr algn="l">
              <a:defRPr sz="576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107054" y="5212080"/>
            <a:ext cx="10698480" cy="100584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80">
                <a:solidFill>
                  <a:schemeClr val="accent1"/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7056" y="6217920"/>
            <a:ext cx="10698480" cy="87554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026" y="589407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38175" y="5979705"/>
            <a:ext cx="935720" cy="438150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43669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20790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153775" y="752887"/>
            <a:ext cx="2649121" cy="6340580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07054" y="752887"/>
            <a:ext cx="7772400" cy="63405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469906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79899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44936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3333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1511" y="748932"/>
            <a:ext cx="10694024" cy="15370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7054" y="2560320"/>
            <a:ext cx="10698480" cy="45331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349053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57318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9906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56377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15314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73020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57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7055" y="2470500"/>
            <a:ext cx="10698479" cy="1762560"/>
          </a:xfrm>
        </p:spPr>
        <p:txBody>
          <a:bodyPr anchor="b"/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07055" y="4236155"/>
            <a:ext cx="10698479" cy="1032480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026" y="381381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8175" y="3892967"/>
            <a:ext cx="935720" cy="43815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30392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07054" y="2560320"/>
            <a:ext cx="5176637" cy="453314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28896" y="2551467"/>
            <a:ext cx="5176637" cy="453314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8175" y="945339"/>
            <a:ext cx="935720" cy="43815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93073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7248" y="2367244"/>
            <a:ext cx="4791278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07055" y="3058759"/>
            <a:ext cx="5211472" cy="402487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007956" y="2363370"/>
            <a:ext cx="4798801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600348" y="3054886"/>
            <a:ext cx="5206409" cy="402487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8175" y="945339"/>
            <a:ext cx="935720" cy="43815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67363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12556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40831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7055" y="535306"/>
            <a:ext cx="4206239" cy="1171574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87614" y="535306"/>
            <a:ext cx="6217920" cy="6497956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7055" y="1918336"/>
            <a:ext cx="4206239" cy="5114923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81913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7056" y="5760720"/>
            <a:ext cx="10698480" cy="680086"/>
          </a:xfrm>
        </p:spPr>
        <p:txBody>
          <a:bodyPr anchor="b">
            <a:normAutofit/>
          </a:bodyPr>
          <a:lstStyle>
            <a:lvl1pPr algn="l">
              <a:defRPr sz="288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07054" y="761958"/>
            <a:ext cx="10698480" cy="4625964"/>
          </a:xfrm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7056" y="6440806"/>
            <a:ext cx="10698480" cy="592454"/>
          </a:xfrm>
        </p:spPr>
        <p:txBody>
          <a:bodyPr>
            <a:normAutofit/>
          </a:bodyPr>
          <a:lstStyle>
            <a:lvl1pPr marL="0" indent="0">
              <a:buNone/>
              <a:defRPr sz="144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026" y="589407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38175" y="5979705"/>
            <a:ext cx="935720" cy="43815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25212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74320"/>
            <a:ext cx="3421819" cy="7966354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32665" y="-943"/>
            <a:ext cx="2828009" cy="8224847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219456" cy="82296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11510" y="748932"/>
            <a:ext cx="10694024" cy="15370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07054" y="2560320"/>
            <a:ext cx="10698480" cy="4663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33935" y="7356525"/>
            <a:ext cx="1375540" cy="4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07055" y="7362970"/>
            <a:ext cx="9143999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638175" y="945339"/>
            <a:ext cx="93572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11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  <p:sldLayoutId id="2147483751" r:id="rId17"/>
    <p:sldLayoutId id="2147483752" r:id="rId18"/>
    <p:sldLayoutId id="2147483753" r:id="rId19"/>
    <p:sldLayoutId id="2147483754" r:id="rId20"/>
    <p:sldLayoutId id="2147483755" r:id="rId21"/>
    <p:sldLayoutId id="2147483756" r:id="rId22"/>
    <p:sldLayoutId id="2147483757" r:id="rId23"/>
    <p:sldLayoutId id="2147483758" r:id="rId24"/>
    <p:sldLayoutId id="2147483759" r:id="rId25"/>
  </p:sldLayoutIdLst>
  <p:hf sldNum="0" hdr="0" ftr="0" dt="0"/>
  <p:txStyles>
    <p:titleStyle>
      <a:lvl1pPr algn="l" defTabSz="548640" rtl="1" eaLnBrk="1" latinLnBrk="0" hangingPunct="1">
        <a:spcBef>
          <a:spcPct val="0"/>
        </a:spcBef>
        <a:buNone/>
        <a:defRPr sz="432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411480" indent="-411480" algn="r" defTabSz="548640" rtl="1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1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891540" indent="-342900" algn="r" defTabSz="548640" rtl="1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9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371600" indent="-274320" algn="r" defTabSz="548640" rtl="1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920240" indent="-274320" algn="r" defTabSz="548640" rtl="1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468880" indent="-274320" algn="r" defTabSz="548640" rtl="1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017520" indent="-274320" algn="r" defTabSz="548640" rtl="1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566160" indent="-274320" algn="r" defTabSz="548640" rtl="1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4114800" indent="-274320" algn="r" defTabSz="548640" rtl="1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663440" indent="-274320" algn="r" defTabSz="548640" rtl="1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548640" rtl="1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r" defTabSz="548640" rtl="1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r" defTabSz="548640" rtl="1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r" defTabSz="548640" rtl="1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r" defTabSz="548640" rtl="1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r" defTabSz="548640" rtl="1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r" defTabSz="548640" rtl="1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r" defTabSz="548640" rtl="1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r" defTabSz="548640" rtl="1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ooramooz.com/allai" TargetMode="External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306277" y="701749"/>
            <a:ext cx="6166884" cy="61668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 0"/>
          <p:cNvSpPr/>
          <p:nvPr/>
        </p:nvSpPr>
        <p:spPr>
          <a:xfrm>
            <a:off x="837724" y="2465189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4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دوره جامع هوش مصنوعی و سواد رسانه نوین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4232196"/>
            <a:ext cx="7468553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در دنیای دیجیتال امروز، هوش مصنوعی ابزاری مهم برای تولید محتوا است. این دوره به شما کمک می‌کند با مفاهیم سواد رسانه نوین و هوش مصنوعی آشنا شوید. از بهترین ابزارهای هوش مصنوعی برای تولید محتوای باکیفیت استفاده کنید.</a:t>
            </a:r>
            <a:endParaRPr lang="en-US" sz="1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19357" y="2048113"/>
            <a:ext cx="6105287" cy="563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400"/>
              </a:lnSpc>
              <a:buNone/>
            </a:pPr>
            <a:r>
              <a:rPr lang="en-US" sz="35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سرفصل‌های دوره سواد رسانه نوین</a:t>
            </a:r>
            <a:endParaRPr lang="en-US" sz="3500" dirty="0"/>
          </a:p>
        </p:txBody>
      </p:sp>
      <p:sp>
        <p:nvSpPr>
          <p:cNvPr id="4" name="Shape 1"/>
          <p:cNvSpPr/>
          <p:nvPr/>
        </p:nvSpPr>
        <p:spPr>
          <a:xfrm>
            <a:off x="7767757" y="3149798"/>
            <a:ext cx="538520" cy="538520"/>
          </a:xfrm>
          <a:prstGeom prst="roundRect">
            <a:avLst>
              <a:gd name="adj" fmla="val 66677"/>
            </a:avLst>
          </a:prstGeom>
          <a:solidFill>
            <a:srgbClr val="F3F3FF"/>
          </a:solidFill>
          <a:ln w="22860">
            <a:solidFill>
              <a:srgbClr val="2D4DF2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935635" y="3250049"/>
            <a:ext cx="202763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4783693" y="324302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سواد رسانه نوین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5313521" y="3808977"/>
            <a:ext cx="2334578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تعریف، اهمیت، نقش تکنولوژی و لزوم یادگیری هوش مصنوعی</a:t>
            </a:r>
            <a:endParaRPr lang="en-US" sz="1850" dirty="0"/>
          </a:p>
        </p:txBody>
      </p:sp>
      <p:sp>
        <p:nvSpPr>
          <p:cNvPr id="8" name="Shape 5"/>
          <p:cNvSpPr/>
          <p:nvPr/>
        </p:nvSpPr>
        <p:spPr>
          <a:xfrm>
            <a:off x="3913823" y="3149798"/>
            <a:ext cx="538520" cy="538520"/>
          </a:xfrm>
          <a:prstGeom prst="roundRect">
            <a:avLst>
              <a:gd name="adj" fmla="val 66677"/>
            </a:avLst>
          </a:prstGeom>
          <a:solidFill>
            <a:srgbClr val="F3F3FF"/>
          </a:solidFill>
          <a:ln w="22860">
            <a:solidFill>
              <a:srgbClr val="018CE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081701" y="3250049"/>
            <a:ext cx="202763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929759" y="324302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آشنایی با هوش مصنوعی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346299" y="3803893"/>
            <a:ext cx="2836783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تعریف، تاریخچه، انواع، کاربردها، چالش‌ها و آینده هوش مصنوعی</a:t>
            </a:r>
            <a:endParaRPr lang="en-US" sz="1850" dirty="0"/>
          </a:p>
        </p:txBody>
      </p:sp>
      <p:sp>
        <p:nvSpPr>
          <p:cNvPr id="12" name="Shape 9"/>
          <p:cNvSpPr/>
          <p:nvPr/>
        </p:nvSpPr>
        <p:spPr>
          <a:xfrm>
            <a:off x="7767757" y="5457493"/>
            <a:ext cx="538520" cy="538520"/>
          </a:xfrm>
          <a:prstGeom prst="roundRect">
            <a:avLst>
              <a:gd name="adj" fmla="val 66677"/>
            </a:avLst>
          </a:prstGeom>
          <a:solidFill>
            <a:srgbClr val="F3F3FF"/>
          </a:solidFill>
          <a:ln w="22860">
            <a:solidFill>
              <a:srgbClr val="DA33B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935635" y="5557743"/>
            <a:ext cx="202763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3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4700588" y="559172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نقش هوش مصنوعی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5313521" y="6169978"/>
            <a:ext cx="2916079" cy="1149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مزایا، </a:t>
            </a:r>
            <a:r>
              <a:rPr lang="en-US" sz="1850" dirty="0" err="1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معایب</a:t>
            </a:r>
            <a:r>
              <a:rPr lang="fa-IR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، چالش های هوش مصنوعی</a:t>
            </a:r>
          </a:p>
          <a:p>
            <a:pPr marL="0" indent="0" algn="r" rtl="1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 نقش هوش مصنوعی در </a:t>
            </a:r>
            <a:r>
              <a:rPr lang="en-US" sz="1850" dirty="0" err="1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زندگی</a:t>
            </a: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 </a:t>
            </a:r>
            <a:r>
              <a:rPr lang="en-US" sz="1850" dirty="0" err="1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بشر</a:t>
            </a:r>
            <a:endParaRPr lang="en-US" sz="1850" dirty="0"/>
          </a:p>
        </p:txBody>
      </p:sp>
      <p:sp>
        <p:nvSpPr>
          <p:cNvPr id="16" name="Shape 5">
            <a:extLst>
              <a:ext uri="{FF2B5EF4-FFF2-40B4-BE49-F238E27FC236}">
                <a16:creationId xmlns:a16="http://schemas.microsoft.com/office/drawing/2014/main" id="{94CF917C-5D22-4A58-845B-DE9D37FDED9A}"/>
              </a:ext>
            </a:extLst>
          </p:cNvPr>
          <p:cNvSpPr/>
          <p:nvPr/>
        </p:nvSpPr>
        <p:spPr>
          <a:xfrm>
            <a:off x="3923947" y="5522822"/>
            <a:ext cx="538520" cy="538520"/>
          </a:xfrm>
          <a:prstGeom prst="roundRect">
            <a:avLst>
              <a:gd name="adj" fmla="val 66677"/>
            </a:avLst>
          </a:prstGeom>
          <a:solidFill>
            <a:srgbClr val="F3F3FF"/>
          </a:solidFill>
          <a:ln w="22860">
            <a:solidFill>
              <a:srgbClr val="018CE1"/>
            </a:solidFill>
            <a:prstDash val="solid"/>
          </a:ln>
        </p:spPr>
      </p:sp>
      <p:sp>
        <p:nvSpPr>
          <p:cNvPr id="17" name="Text 6">
            <a:extLst>
              <a:ext uri="{FF2B5EF4-FFF2-40B4-BE49-F238E27FC236}">
                <a16:creationId xmlns:a16="http://schemas.microsoft.com/office/drawing/2014/main" id="{E2E9313F-F062-4223-ADC3-95B4BC3121AF}"/>
              </a:ext>
            </a:extLst>
          </p:cNvPr>
          <p:cNvSpPr/>
          <p:nvPr/>
        </p:nvSpPr>
        <p:spPr>
          <a:xfrm>
            <a:off x="4091825" y="5623073"/>
            <a:ext cx="202763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4</a:t>
            </a:r>
            <a:endParaRPr lang="en-US" sz="2650" dirty="0"/>
          </a:p>
        </p:txBody>
      </p:sp>
      <p:sp>
        <p:nvSpPr>
          <p:cNvPr id="18" name="Text 7">
            <a:extLst>
              <a:ext uri="{FF2B5EF4-FFF2-40B4-BE49-F238E27FC236}">
                <a16:creationId xmlns:a16="http://schemas.microsoft.com/office/drawing/2014/main" id="{39C4CB7F-8763-43A0-95FA-739343208FE5}"/>
              </a:ext>
            </a:extLst>
          </p:cNvPr>
          <p:cNvSpPr/>
          <p:nvPr/>
        </p:nvSpPr>
        <p:spPr>
          <a:xfrm>
            <a:off x="939883" y="5616047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fa-IR" sz="2200" dirty="0">
                <a:solidFill>
                  <a:srgbClr val="00002E"/>
                </a:solidFill>
                <a:latin typeface="Nunito Semi Bold" pitchFamily="34" charset="0"/>
                <a:cs typeface="B Lotus" panose="00000400000000000000" pitchFamily="2" charset="-78"/>
              </a:rPr>
              <a:t>آینده هوش مصنوعی </a:t>
            </a:r>
            <a:endParaRPr lang="en-US" sz="2200" dirty="0"/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79881D77-3F84-4D52-9FB1-9DCF0A593E98}"/>
              </a:ext>
            </a:extLst>
          </p:cNvPr>
          <p:cNvSpPr/>
          <p:nvPr/>
        </p:nvSpPr>
        <p:spPr>
          <a:xfrm>
            <a:off x="1356423" y="6176917"/>
            <a:ext cx="2836783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3000"/>
              </a:lnSpc>
              <a:buNone/>
            </a:pPr>
            <a:r>
              <a:rPr lang="fa-IR" sz="1850" dirty="0">
                <a:cs typeface="B Lotus" panose="00000400000000000000" pitchFamily="2" charset="-78"/>
              </a:rPr>
              <a:t>تحولات دنیای اطراف با هوش مصنوعی در آینده، تغییر سبک زندگی و غیره </a:t>
            </a:r>
            <a:endParaRPr lang="en-US" sz="1850" dirty="0">
              <a:cs typeface="B Lotus" panose="00000400000000000000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55413" y="2868811"/>
            <a:ext cx="6119455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5500"/>
              </a:lnSpc>
              <a:buNone/>
            </a:pPr>
            <a:r>
              <a:rPr lang="en-US" sz="4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تولید محتوا و سناریو نویسی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2522339" y="4171117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متون خلاقانه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4762381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ایجاد متون حرفه‌ای و بهینه‌سازی برای جذب مخاطب.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9299377" y="4171117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محتوای دیجیتالی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614761" y="4762381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تولید محتوا برای وب‌سایت‌ها و شبکه‌های اجتماعی.</a:t>
            </a:r>
            <a:endParaRPr lang="en-US" sz="1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77232" y="2054900"/>
            <a:ext cx="5362218" cy="4223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300"/>
              </a:lnSpc>
              <a:buNone/>
            </a:pPr>
            <a:r>
              <a:rPr lang="en-US" sz="26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 خلق ویدیو با استفاده از هوش مصنوعی </a:t>
            </a:r>
            <a:endParaRPr lang="en-US" sz="2650" dirty="0"/>
          </a:p>
        </p:txBody>
      </p:sp>
      <p:sp>
        <p:nvSpPr>
          <p:cNvPr id="4" name="Shape 1"/>
          <p:cNvSpPr/>
          <p:nvPr/>
        </p:nvSpPr>
        <p:spPr>
          <a:xfrm>
            <a:off x="10178058" y="2746415"/>
            <a:ext cx="3614618" cy="1785938"/>
          </a:xfrm>
          <a:prstGeom prst="roundRect">
            <a:avLst>
              <a:gd name="adj" fmla="val 20105"/>
            </a:avLst>
          </a:prstGeom>
          <a:solidFill>
            <a:srgbClr val="F3F3FF"/>
          </a:solidFill>
          <a:ln w="22860">
            <a:solidFill>
              <a:srgbClr val="2D4DF2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577274" y="300859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ویرایش حرفه‌ای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440233" y="3504128"/>
            <a:ext cx="3090267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افزودن جلوه‌های ویژه به ویدیوها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6324124" y="2746415"/>
            <a:ext cx="3614618" cy="1785938"/>
          </a:xfrm>
          <a:prstGeom prst="roundRect">
            <a:avLst>
              <a:gd name="adj" fmla="val 20105"/>
            </a:avLst>
          </a:prstGeom>
          <a:solidFill>
            <a:srgbClr val="F3F3FF"/>
          </a:solidFill>
          <a:ln w="22860">
            <a:solidFill>
              <a:srgbClr val="018CE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723340" y="300859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تبدیل متن به ویدیو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6586299" y="3504128"/>
            <a:ext cx="309026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استفاده از آواتارهای دیجیتالی جذاب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6324124" y="4771668"/>
            <a:ext cx="7468553" cy="1402913"/>
          </a:xfrm>
          <a:prstGeom prst="roundRect">
            <a:avLst>
              <a:gd name="adj" fmla="val 25595"/>
            </a:avLst>
          </a:prstGeom>
          <a:solidFill>
            <a:srgbClr val="F3F3FF"/>
          </a:solidFill>
          <a:ln w="22860">
            <a:solidFill>
              <a:srgbClr val="DA33B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650367" y="503384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بهینه‌سازی کیفیت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586299" y="5529382"/>
            <a:ext cx="6944201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حذف نویزهای اضافی ویدیو</a:t>
            </a:r>
            <a:endParaRPr lang="en-US" sz="1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755696" y="2532459"/>
            <a:ext cx="5632490" cy="7421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5500"/>
              </a:lnSpc>
              <a:buNone/>
            </a:pPr>
            <a:r>
              <a:rPr lang="en-US" sz="4400" dirty="0">
                <a:solidFill>
                  <a:srgbClr val="00002E"/>
                </a:solidFill>
                <a:latin typeface="Consolas" pitchFamily="34" charset="0"/>
                <a:ea typeface="Consolas" pitchFamily="34" charset="-122"/>
                <a:cs typeface="B Lotus" panose="00000400000000000000" pitchFamily="2" charset="-78"/>
              </a:rPr>
              <a:t>تصویرسازی و گرافیک</a:t>
            </a:r>
            <a:endParaRPr lang="en-US" sz="44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3974" y="3633549"/>
            <a:ext cx="562451" cy="56245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683100" y="4387452"/>
            <a:ext cx="2250162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 rtl="1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خلق تصاویر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056114" y="4930854"/>
            <a:ext cx="2250162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 rtl="1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ایجاد تصاویر دیجیتالی </a:t>
            </a:r>
            <a:r>
              <a:rPr lang="en-US" sz="1850" dirty="0" err="1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از</a:t>
            </a: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 </a:t>
            </a:r>
            <a:r>
              <a:rPr lang="en-US" sz="1850" dirty="0" err="1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متن</a:t>
            </a:r>
            <a:endParaRPr lang="en-US" sz="18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8538" y="3634624"/>
            <a:ext cx="562451" cy="56245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014076" y="4435316"/>
            <a:ext cx="2250162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 rtl="1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طراحی گرافیکی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3654682" y="4930973"/>
            <a:ext cx="2250162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 rtl="1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استفاده از </a:t>
            </a:r>
            <a:r>
              <a:rPr lang="en-US" sz="1850" dirty="0" err="1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هوش</a:t>
            </a: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 </a:t>
            </a:r>
            <a:r>
              <a:rPr lang="en-US" sz="1850" dirty="0" err="1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مصنوعی</a:t>
            </a:r>
            <a:endParaRPr lang="en-US" sz="18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1253" y="3633430"/>
            <a:ext cx="562570" cy="56257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658426" y="4435315"/>
            <a:ext cx="2250281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 rtl="1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تغییر سبک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837724" y="4930973"/>
            <a:ext cx="2250281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 rtl="1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ترکیب و تغییر </a:t>
            </a:r>
            <a:r>
              <a:rPr lang="en-US" sz="1850" dirty="0" err="1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سبک</a:t>
            </a: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 </a:t>
            </a:r>
            <a:r>
              <a:rPr lang="en-US" sz="1850" dirty="0" err="1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تصاویر</a:t>
            </a:r>
            <a:endParaRPr lang="en-US" sz="1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755696" y="1488758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00"/>
              </a:lnSpc>
              <a:buNone/>
            </a:pPr>
            <a:r>
              <a:rPr lang="fa-IR" sz="4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محتوای </a:t>
            </a:r>
            <a:r>
              <a:rPr lang="en-US" sz="4400" dirty="0" err="1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صوت</a:t>
            </a:r>
            <a:r>
              <a:rPr lang="fa-IR" sz="4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ی</a:t>
            </a:r>
            <a:r>
              <a:rPr lang="en-US" sz="4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 و آهنگ‌سازی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4556760" y="2551748"/>
            <a:ext cx="30480" cy="4188976"/>
          </a:xfrm>
          <a:prstGeom prst="roundRect">
            <a:avLst>
              <a:gd name="adj" fmla="val 1178055"/>
            </a:avLst>
          </a:prstGeom>
          <a:solidFill>
            <a:srgbClr val="000000">
              <a:alpha val="8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4750951" y="3015139"/>
            <a:ext cx="837724" cy="30480"/>
          </a:xfrm>
          <a:prstGeom prst="roundRect">
            <a:avLst>
              <a:gd name="adj" fmla="val 1178055"/>
            </a:avLst>
          </a:prstGeom>
          <a:solidFill>
            <a:srgbClr val="2D4DF2"/>
          </a:solidFill>
          <a:ln/>
        </p:spPr>
      </p:sp>
      <p:sp>
        <p:nvSpPr>
          <p:cNvPr id="6" name="Shape 3"/>
          <p:cNvSpPr/>
          <p:nvPr/>
        </p:nvSpPr>
        <p:spPr>
          <a:xfrm>
            <a:off x="4362569" y="2820948"/>
            <a:ext cx="418862" cy="418862"/>
          </a:xfrm>
          <a:prstGeom prst="roundRect">
            <a:avLst>
              <a:gd name="adj" fmla="val 85725"/>
            </a:avLst>
          </a:prstGeom>
          <a:solidFill>
            <a:srgbClr val="F3F3FF"/>
          </a:solidFill>
          <a:ln w="22860">
            <a:solidFill>
              <a:srgbClr val="2D4DF2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888593" y="2791063"/>
            <a:ext cx="2417683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تولید صدا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5888593" y="3286601"/>
            <a:ext cx="241768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صداهای طبیعی و دوبله حرفه‌ای.</a:t>
            </a:r>
            <a:endParaRPr lang="en-US" sz="1850" dirty="0"/>
          </a:p>
        </p:txBody>
      </p:sp>
      <p:sp>
        <p:nvSpPr>
          <p:cNvPr id="9" name="Shape 6"/>
          <p:cNvSpPr/>
          <p:nvPr/>
        </p:nvSpPr>
        <p:spPr>
          <a:xfrm>
            <a:off x="3555325" y="4211955"/>
            <a:ext cx="837724" cy="30480"/>
          </a:xfrm>
          <a:prstGeom prst="roundRect">
            <a:avLst>
              <a:gd name="adj" fmla="val 1178055"/>
            </a:avLst>
          </a:prstGeom>
          <a:solidFill>
            <a:srgbClr val="018CE1"/>
          </a:solidFill>
          <a:ln/>
        </p:spPr>
      </p:sp>
      <p:sp>
        <p:nvSpPr>
          <p:cNvPr id="10" name="Shape 7"/>
          <p:cNvSpPr/>
          <p:nvPr/>
        </p:nvSpPr>
        <p:spPr>
          <a:xfrm>
            <a:off x="4362569" y="4017764"/>
            <a:ext cx="418862" cy="418862"/>
          </a:xfrm>
          <a:prstGeom prst="roundRect">
            <a:avLst>
              <a:gd name="adj" fmla="val 85725"/>
            </a:avLst>
          </a:prstGeom>
          <a:solidFill>
            <a:srgbClr val="F3F3FF"/>
          </a:solidFill>
          <a:ln w="22860">
            <a:solidFill>
              <a:srgbClr val="018CE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37724" y="3987879"/>
            <a:ext cx="2417683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آهنگ‌سازی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837724" y="4483418"/>
            <a:ext cx="241768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تولید موسیقی با هوش مصنوعی.</a:t>
            </a:r>
            <a:endParaRPr lang="en-US" sz="1850" dirty="0"/>
          </a:p>
        </p:txBody>
      </p:sp>
      <p:sp>
        <p:nvSpPr>
          <p:cNvPr id="13" name="Shape 10"/>
          <p:cNvSpPr/>
          <p:nvPr/>
        </p:nvSpPr>
        <p:spPr>
          <a:xfrm>
            <a:off x="4750951" y="5289113"/>
            <a:ext cx="837724" cy="30480"/>
          </a:xfrm>
          <a:prstGeom prst="roundRect">
            <a:avLst>
              <a:gd name="adj" fmla="val 1178055"/>
            </a:avLst>
          </a:prstGeom>
          <a:solidFill>
            <a:srgbClr val="DA33BF"/>
          </a:solidFill>
          <a:ln/>
        </p:spPr>
      </p:sp>
      <p:sp>
        <p:nvSpPr>
          <p:cNvPr id="14" name="Shape 11"/>
          <p:cNvSpPr/>
          <p:nvPr/>
        </p:nvSpPr>
        <p:spPr>
          <a:xfrm>
            <a:off x="4362569" y="5094923"/>
            <a:ext cx="418862" cy="418862"/>
          </a:xfrm>
          <a:prstGeom prst="roundRect">
            <a:avLst>
              <a:gd name="adj" fmla="val 85725"/>
            </a:avLst>
          </a:prstGeom>
          <a:solidFill>
            <a:srgbClr val="F3F3FF"/>
          </a:solidFill>
          <a:ln w="22860">
            <a:solidFill>
              <a:srgbClr val="DA33B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888593" y="5065038"/>
            <a:ext cx="2417683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استدیو اختصاصی </a:t>
            </a:r>
            <a:endParaRPr lang="en-US" sz="2200" dirty="0"/>
          </a:p>
        </p:txBody>
      </p:sp>
      <p:sp>
        <p:nvSpPr>
          <p:cNvPr id="16" name="Text 13"/>
          <p:cNvSpPr/>
          <p:nvPr/>
        </p:nvSpPr>
        <p:spPr>
          <a:xfrm>
            <a:off x="5888593" y="5560576"/>
            <a:ext cx="241768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استدیو رایگان، حذف نویزها </a:t>
            </a:r>
            <a:endParaRPr lang="en-US" sz="1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42096" y="1428869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4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بهبود کیفیت محتوا</a:t>
            </a:r>
            <a:endParaRPr lang="en-US" sz="44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5860" y="2491859"/>
            <a:ext cx="1196816" cy="143625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872413" y="273117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دستیار اختصاصی 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324124" y="3226713"/>
            <a:ext cx="591276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ایده پردازی وسناریو نویسی </a:t>
            </a:r>
            <a:endParaRPr lang="en-US" sz="18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95860" y="3928110"/>
            <a:ext cx="1196816" cy="143625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872413" y="4167426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بهینه‌سازی متن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6324124" y="4662964"/>
            <a:ext cx="591276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دریافت نتایج بهتر از هوش مصنوعی</a:t>
            </a:r>
            <a:endParaRPr lang="en-US" sz="18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95860" y="5364361"/>
            <a:ext cx="1196816" cy="143625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872413" y="5603677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افزایش کیفیت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6324124" y="6099215"/>
            <a:ext cx="591276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B Lotus" panose="00000400000000000000" pitchFamily="2" charset="-78"/>
              </a:rPr>
              <a:t>تصاویر و ویدیوها</a:t>
            </a:r>
            <a:endParaRPr lang="en-US" sz="1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F">
              <a:alpha val="8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3587829" y="1316236"/>
            <a:ext cx="7454622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4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چرا باید در این دوره شرکت کنیم ؟ </a:t>
            </a:r>
            <a:endParaRPr lang="en-US" sz="4400" dirty="0"/>
          </a:p>
        </p:txBody>
      </p:sp>
      <p:sp>
        <p:nvSpPr>
          <p:cNvPr id="5" name="Text 2"/>
          <p:cNvSpPr/>
          <p:nvPr/>
        </p:nvSpPr>
        <p:spPr>
          <a:xfrm>
            <a:off x="9941243" y="324695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یادگیری عملی</a:t>
            </a:r>
            <a:endParaRPr lang="en-US" sz="22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8131" y="2379226"/>
            <a:ext cx="4534138" cy="453413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137922" y="3108603"/>
            <a:ext cx="179546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750"/>
              </a:lnSpc>
              <a:buNone/>
            </a:pPr>
            <a:r>
              <a:rPr lang="en-US" sz="23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1</a:t>
            </a:r>
            <a:endParaRPr lang="en-US" sz="2350" dirty="0"/>
          </a:p>
        </p:txBody>
      </p:sp>
      <p:sp>
        <p:nvSpPr>
          <p:cNvPr id="8" name="Text 4"/>
          <p:cNvSpPr/>
          <p:nvPr/>
        </p:nvSpPr>
        <p:spPr>
          <a:xfrm>
            <a:off x="1872972" y="324695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آموزش کاربردی</a:t>
            </a:r>
            <a:endParaRPr lang="en-US" sz="22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8131" y="2379226"/>
            <a:ext cx="4534138" cy="453413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927050" y="3494365"/>
            <a:ext cx="179546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750"/>
              </a:lnSpc>
              <a:buNone/>
            </a:pPr>
            <a:r>
              <a:rPr lang="en-US" sz="23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2</a:t>
            </a:r>
            <a:endParaRPr lang="en-US" sz="2350" dirty="0"/>
          </a:p>
        </p:txBody>
      </p:sp>
      <p:sp>
        <p:nvSpPr>
          <p:cNvPr id="11" name="Text 6"/>
          <p:cNvSpPr/>
          <p:nvPr/>
        </p:nvSpPr>
        <p:spPr>
          <a:xfrm>
            <a:off x="1872972" y="5693569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فناوری جدید</a:t>
            </a:r>
            <a:endParaRPr lang="en-US" sz="22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8131" y="2379226"/>
            <a:ext cx="4534138" cy="453413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312813" y="5705237"/>
            <a:ext cx="179546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750"/>
              </a:lnSpc>
              <a:buNone/>
            </a:pPr>
            <a:r>
              <a:rPr lang="en-US" sz="23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3</a:t>
            </a:r>
            <a:endParaRPr lang="en-US" sz="2350" dirty="0"/>
          </a:p>
        </p:txBody>
      </p:sp>
      <p:sp>
        <p:nvSpPr>
          <p:cNvPr id="14" name="Text 8"/>
          <p:cNvSpPr/>
          <p:nvPr/>
        </p:nvSpPr>
        <p:spPr>
          <a:xfrm>
            <a:off x="9941243" y="5693569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بهره‌وری</a:t>
            </a:r>
            <a:endParaRPr lang="en-US" sz="22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8131" y="2379226"/>
            <a:ext cx="4534138" cy="4534138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8523684" y="5319474"/>
            <a:ext cx="179546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750"/>
              </a:lnSpc>
              <a:buNone/>
            </a:pPr>
            <a:r>
              <a:rPr lang="en-US" sz="23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4</a:t>
            </a:r>
            <a:endParaRPr lang="en-US" sz="2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98896" y="996672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4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مخاطبان دوره</a:t>
            </a:r>
            <a:endParaRPr lang="en-US" sz="4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2787" y="2059662"/>
            <a:ext cx="1282422" cy="8305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464284" y="2324219"/>
            <a:ext cx="179546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1</a:t>
            </a:r>
            <a:endParaRPr lang="en-US" sz="2350" dirty="0"/>
          </a:p>
        </p:txBody>
      </p:sp>
      <p:sp>
        <p:nvSpPr>
          <p:cNvPr id="5" name="Text 2"/>
          <p:cNvSpPr/>
          <p:nvPr/>
        </p:nvSpPr>
        <p:spPr>
          <a:xfrm>
            <a:off x="8446770" y="2298978"/>
            <a:ext cx="1226701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علاقه‌مندان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897493" y="2904887"/>
            <a:ext cx="8955524" cy="15240"/>
          </a:xfrm>
          <a:prstGeom prst="roundRect">
            <a:avLst>
              <a:gd name="adj" fmla="val 2356110"/>
            </a:avLst>
          </a:prstGeom>
          <a:solidFill>
            <a:srgbClr val="2D4DF2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1516" y="2950012"/>
            <a:ext cx="2564963" cy="83058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464284" y="3125986"/>
            <a:ext cx="179546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2</a:t>
            </a:r>
            <a:endParaRPr lang="en-US" sz="2350" dirty="0"/>
          </a:p>
        </p:txBody>
      </p:sp>
      <p:sp>
        <p:nvSpPr>
          <p:cNvPr id="9" name="Text 5"/>
          <p:cNvSpPr/>
          <p:nvPr/>
        </p:nvSpPr>
        <p:spPr>
          <a:xfrm>
            <a:off x="8136017" y="3189327"/>
            <a:ext cx="896183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مدرسان</a:t>
            </a:r>
            <a:endParaRPr lang="en-US" sz="2200" dirty="0"/>
          </a:p>
        </p:txBody>
      </p:sp>
      <p:sp>
        <p:nvSpPr>
          <p:cNvPr id="10" name="Shape 6"/>
          <p:cNvSpPr/>
          <p:nvPr/>
        </p:nvSpPr>
        <p:spPr>
          <a:xfrm>
            <a:off x="897493" y="3795236"/>
            <a:ext cx="8314253" cy="15240"/>
          </a:xfrm>
          <a:prstGeom prst="roundRect">
            <a:avLst>
              <a:gd name="adj" fmla="val 2356110"/>
            </a:avLst>
          </a:prstGeom>
          <a:solidFill>
            <a:srgbClr val="018CE1"/>
          </a:solidFill>
          <a:ln/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30245" y="3840361"/>
            <a:ext cx="3847505" cy="83058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0464284" y="4016335"/>
            <a:ext cx="179546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3</a:t>
            </a:r>
            <a:endParaRPr lang="en-US" sz="2350" dirty="0"/>
          </a:p>
        </p:txBody>
      </p:sp>
      <p:sp>
        <p:nvSpPr>
          <p:cNvPr id="13" name="Text 8"/>
          <p:cNvSpPr/>
          <p:nvPr/>
        </p:nvSpPr>
        <p:spPr>
          <a:xfrm>
            <a:off x="6905268" y="4079677"/>
            <a:ext cx="1485662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دانش آموزان </a:t>
            </a:r>
            <a:endParaRPr lang="en-US" sz="2200" dirty="0"/>
          </a:p>
        </p:txBody>
      </p:sp>
      <p:sp>
        <p:nvSpPr>
          <p:cNvPr id="14" name="Shape 9"/>
          <p:cNvSpPr/>
          <p:nvPr/>
        </p:nvSpPr>
        <p:spPr>
          <a:xfrm>
            <a:off x="897493" y="4685586"/>
            <a:ext cx="7672983" cy="15240"/>
          </a:xfrm>
          <a:prstGeom prst="roundRect">
            <a:avLst>
              <a:gd name="adj" fmla="val 2356110"/>
            </a:avLst>
          </a:prstGeom>
          <a:solidFill>
            <a:srgbClr val="DA33BF"/>
          </a:solidFill>
          <a:ln/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8975" y="4730710"/>
            <a:ext cx="5130046" cy="83058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0464284" y="4906685"/>
            <a:ext cx="179546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4</a:t>
            </a:r>
            <a:endParaRPr lang="en-US" sz="2350" dirty="0"/>
          </a:p>
        </p:txBody>
      </p:sp>
      <p:sp>
        <p:nvSpPr>
          <p:cNvPr id="17" name="Text 11"/>
          <p:cNvSpPr/>
          <p:nvPr/>
        </p:nvSpPr>
        <p:spPr>
          <a:xfrm>
            <a:off x="6488073" y="4970026"/>
            <a:ext cx="1261586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دانشجویان </a:t>
            </a:r>
            <a:endParaRPr lang="en-US" sz="2200" dirty="0"/>
          </a:p>
        </p:txBody>
      </p:sp>
      <p:sp>
        <p:nvSpPr>
          <p:cNvPr id="18" name="Shape 12"/>
          <p:cNvSpPr/>
          <p:nvPr/>
        </p:nvSpPr>
        <p:spPr>
          <a:xfrm>
            <a:off x="897493" y="5575935"/>
            <a:ext cx="7031712" cy="15240"/>
          </a:xfrm>
          <a:prstGeom prst="roundRect">
            <a:avLst>
              <a:gd name="adj" fmla="val 2356110"/>
            </a:avLst>
          </a:prstGeom>
          <a:solidFill>
            <a:srgbClr val="2D4DF2"/>
          </a:solidFill>
          <a:ln/>
        </p:spPr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7704" y="5621060"/>
            <a:ext cx="6412587" cy="830580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10464284" y="5797034"/>
            <a:ext cx="179546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5</a:t>
            </a:r>
            <a:endParaRPr lang="en-US" sz="2350" dirty="0"/>
          </a:p>
        </p:txBody>
      </p:sp>
      <p:sp>
        <p:nvSpPr>
          <p:cNvPr id="21" name="Text 14"/>
          <p:cNvSpPr/>
          <p:nvPr/>
        </p:nvSpPr>
        <p:spPr>
          <a:xfrm>
            <a:off x="4933474" y="5860375"/>
            <a:ext cx="217491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تولیدکنندگان محتوا </a:t>
            </a:r>
            <a:endParaRPr lang="en-US" sz="2200" dirty="0"/>
          </a:p>
        </p:txBody>
      </p:sp>
      <p:sp>
        <p:nvSpPr>
          <p:cNvPr id="22" name="Text 15"/>
          <p:cNvSpPr/>
          <p:nvPr/>
        </p:nvSpPr>
        <p:spPr>
          <a:xfrm>
            <a:off x="2236946" y="6810613"/>
            <a:ext cx="10156508" cy="4223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3300"/>
              </a:lnSpc>
              <a:buNone/>
            </a:pPr>
            <a:r>
              <a:rPr lang="en-US" sz="26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برای ثبت نام در دوره به </a:t>
            </a:r>
            <a:r>
              <a:rPr lang="en-US" sz="2650" dirty="0" err="1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آدرس</a:t>
            </a:r>
            <a:r>
              <a:rPr lang="en-US" sz="26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  </a:t>
            </a:r>
            <a:r>
              <a:rPr lang="en-US" sz="26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  <a:hlinkClick r:id="rId8"/>
              </a:rPr>
              <a:t>www.nooramooz.com/allai</a:t>
            </a:r>
            <a:r>
              <a:rPr lang="fa-IR" sz="26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  </a:t>
            </a:r>
            <a:r>
              <a:rPr lang="en-US" sz="2650" dirty="0" err="1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مراجعه</a:t>
            </a:r>
            <a:r>
              <a:rPr lang="en-US" sz="26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B Lotus" panose="00000400000000000000" pitchFamily="2" charset="-78"/>
              </a:rPr>
              <a:t> نمایید </a:t>
            </a:r>
            <a:endParaRPr lang="en-US" sz="2650" dirty="0"/>
          </a:p>
        </p:txBody>
      </p:sp>
      <p:sp>
        <p:nvSpPr>
          <p:cNvPr id="24" name="Shape 12">
            <a:extLst>
              <a:ext uri="{FF2B5EF4-FFF2-40B4-BE49-F238E27FC236}">
                <a16:creationId xmlns:a16="http://schemas.microsoft.com/office/drawing/2014/main" id="{217EC0E7-510D-485C-B4CD-4850DE396333}"/>
              </a:ext>
            </a:extLst>
          </p:cNvPr>
          <p:cNvSpPr/>
          <p:nvPr/>
        </p:nvSpPr>
        <p:spPr>
          <a:xfrm>
            <a:off x="978195" y="6428780"/>
            <a:ext cx="6336946" cy="45719"/>
          </a:xfrm>
          <a:prstGeom prst="roundRect">
            <a:avLst>
              <a:gd name="adj" fmla="val 2356110"/>
            </a:avLst>
          </a:prstGeom>
          <a:solidFill>
            <a:schemeClr val="bg2">
              <a:lumMod val="75000"/>
            </a:schemeClr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</TotalTime>
  <Words>312</Words>
  <Application>Microsoft Office PowerPoint</Application>
  <PresentationFormat>Custom</PresentationFormat>
  <Paragraphs>79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PT Sans</vt:lpstr>
      <vt:lpstr>Consolas</vt:lpstr>
      <vt:lpstr>Century Gothic</vt:lpstr>
      <vt:lpstr>Wingdings 3</vt:lpstr>
      <vt:lpstr>Calibri</vt:lpstr>
      <vt:lpstr>Arial</vt:lpstr>
      <vt:lpstr>Nunito Semi Bold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Rooz</cp:lastModifiedBy>
  <cp:revision>6</cp:revision>
  <dcterms:created xsi:type="dcterms:W3CDTF">2025-02-11T10:42:22Z</dcterms:created>
  <dcterms:modified xsi:type="dcterms:W3CDTF">2025-02-11T11:09:07Z</dcterms:modified>
</cp:coreProperties>
</file>